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5" r:id="rId1"/>
  </p:sldMasterIdLst>
  <p:notesMasterIdLst>
    <p:notesMasterId r:id="rId28"/>
  </p:notesMasterIdLst>
  <p:handoutMasterIdLst>
    <p:handoutMasterId r:id="rId29"/>
  </p:handoutMasterIdLst>
  <p:sldIdLst>
    <p:sldId id="634" r:id="rId2"/>
    <p:sldId id="525" r:id="rId3"/>
    <p:sldId id="586" r:id="rId4"/>
    <p:sldId id="680" r:id="rId5"/>
    <p:sldId id="730" r:id="rId6"/>
    <p:sldId id="526" r:id="rId7"/>
    <p:sldId id="706" r:id="rId8"/>
    <p:sldId id="650" r:id="rId9"/>
    <p:sldId id="651" r:id="rId10"/>
    <p:sldId id="724" r:id="rId11"/>
    <p:sldId id="731" r:id="rId12"/>
    <p:sldId id="653" r:id="rId13"/>
    <p:sldId id="681" r:id="rId14"/>
    <p:sldId id="733" r:id="rId15"/>
    <p:sldId id="732" r:id="rId16"/>
    <p:sldId id="604" r:id="rId17"/>
    <p:sldId id="655" r:id="rId18"/>
    <p:sldId id="654" r:id="rId19"/>
    <p:sldId id="727" r:id="rId20"/>
    <p:sldId id="547" r:id="rId21"/>
    <p:sldId id="658" r:id="rId22"/>
    <p:sldId id="722" r:id="rId23"/>
    <p:sldId id="725" r:id="rId24"/>
    <p:sldId id="726" r:id="rId25"/>
    <p:sldId id="734" r:id="rId26"/>
    <p:sldId id="728" r:id="rId27"/>
  </p:sldIdLst>
  <p:sldSz cx="9144000" cy="5143500" type="screen16x9"/>
  <p:notesSz cx="6858000" cy="9144000"/>
  <p:embeddedFontLst>
    <p:embeddedFont>
      <p:font typeface="Cambria Math" pitchFamily="18" charset="0"/>
      <p:regular r:id="rId30"/>
    </p:embeddedFont>
    <p:embeddedFont>
      <p:font typeface="隶书" pitchFamily="49" charset="-122"/>
      <p:regular r:id="rId31"/>
    </p:embeddedFont>
    <p:embeddedFont>
      <p:font typeface="Calibri" pitchFamily="34" charset="0"/>
      <p:regular r:id="rId32"/>
      <p:bold r:id="rId33"/>
      <p:italic r:id="rId34"/>
      <p:boldItalic r:id="rId35"/>
    </p:embeddedFont>
    <p:embeddedFont>
      <p:font typeface="楷体" pitchFamily="49" charset="-122"/>
      <p:regular r:id="rId36"/>
    </p:embeddedFont>
    <p:embeddedFont>
      <p:font typeface="黑体" pitchFamily="49" charset="-122"/>
      <p:regular r:id="rId37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51"/>
        <p:guide pos="290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434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637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949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6" y="267634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5" tIns="45697" rIns="91395" bIns="4569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4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5" y="195540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58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7" y="915035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3"/>
            <a:ext cx="2448272" cy="584775"/>
          </a:xfrm>
          <a:prstGeom prst="rect">
            <a:avLst/>
          </a:prstGeom>
          <a:noFill/>
        </p:spPr>
        <p:txBody>
          <a:bodyPr wrap="square" lIns="91396" tIns="45698" rIns="91396" bIns="45698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275112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28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63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8" y="160657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3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96" tIns="45698" rIns="91396" bIns="45698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51012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8" y="160657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2" rIns="91426" bIns="4571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4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0"/>
            <a:ext cx="1605280" cy="521970"/>
          </a:xfrm>
          <a:prstGeom prst="rect">
            <a:avLst/>
          </a:prstGeom>
          <a:noFill/>
        </p:spPr>
        <p:txBody>
          <a:bodyPr wrap="square" lIns="91396" tIns="45698" rIns="91396" bIns="45698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0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7"/>
            <a:ext cx="1605280" cy="521970"/>
          </a:xfrm>
          <a:prstGeom prst="rect">
            <a:avLst/>
          </a:prstGeom>
          <a:noFill/>
        </p:spPr>
        <p:txBody>
          <a:bodyPr wrap="square" lIns="91396" tIns="45698" rIns="91396" bIns="45698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40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96" tIns="45698" rIns="91396" bIns="45698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15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96" tIns="45698" rIns="91396" bIns="45698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5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1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86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19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24" indent="-342824" algn="l" defTabSz="91419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83" indent="-285686" algn="l" defTabSz="91419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44" indent="-228549" algn="l" defTabSz="9141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40" indent="-228549" algn="l" defTabSz="91419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37" indent="-228549" algn="l" defTabSz="91419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35" indent="-228549" algn="l" defTabSz="9141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32" indent="-228549" algn="l" defTabSz="9141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29" indent="-228549" algn="l" defTabSz="9141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26" indent="-228549" algn="l" defTabSz="9141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7" algn="l" defTabSz="9141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4" algn="l" defTabSz="9141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99592" y="1080750"/>
            <a:ext cx="808426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第三章</a:t>
            </a:r>
            <a:r>
              <a:rPr lang="en-US" altLang="zh-CN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代数式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</a:p>
          <a:p>
            <a:pPr algn="ctr">
              <a:lnSpc>
                <a:spcPct val="150000"/>
              </a:lnSpc>
            </a:pP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3.2 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代数式的值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endParaRPr lang="en-US" altLang="zh-CN" sz="3200" dirty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利用公式列关系式并求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值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5" y="1635646"/>
            <a:ext cx="8213725" cy="26860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5000"/>
              </a:lnSpc>
            </a:pPr>
            <a:r>
              <a:rPr lang="en-US" altLang="zh-CN" sz="2300" b="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1.</a:t>
            </a:r>
            <a:r>
              <a:rPr lang="zh-CN" sz="23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一些</a:t>
            </a:r>
            <a:r>
              <a:rPr lang="zh-CN" sz="23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相近的或同类的事物中所蕴含的数量关系往往是一致的，因此可以用一些通用的公式来描述，比如销售问题中的数量关系：总价=单价</a:t>
            </a:r>
            <a:r>
              <a:rPr lang="en-US" sz="23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×</a:t>
            </a:r>
            <a:r>
              <a:rPr lang="zh-CN" sz="23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数量、圆面积</a:t>
            </a:r>
            <a:r>
              <a:rPr lang="en-US" sz="23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=π</a:t>
            </a:r>
            <a:r>
              <a:rPr lang="en-US" sz="2300" i="1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r</a:t>
            </a:r>
            <a:r>
              <a:rPr lang="en-US" sz="2300" baseline="300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3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、</a:t>
            </a:r>
            <a:r>
              <a:rPr lang="zh-CN" sz="23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工作总量=工作效率</a:t>
            </a:r>
            <a:r>
              <a:rPr lang="en-US" sz="23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×</a:t>
            </a:r>
            <a:r>
              <a:rPr lang="zh-CN" sz="23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工作时间等等，都是这些问题情境中所固有的数量关系；</a:t>
            </a:r>
            <a:endParaRPr lang="en-US" altLang="zh-CN" sz="2300" b="0" dirty="0">
              <a:solidFill>
                <a:srgbClr val="0070C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marL="0" indent="0" eaLnBrk="1" latinLnBrk="0" hangingPunct="1">
              <a:lnSpc>
                <a:spcPct val="125000"/>
              </a:lnSpc>
            </a:pPr>
            <a:r>
              <a:rPr lang="en-US" altLang="zh-CN" sz="2300" b="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2.</a:t>
            </a:r>
            <a:r>
              <a:rPr lang="zh-CN" sz="23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在</a:t>
            </a:r>
            <a:r>
              <a:rPr lang="zh-CN" sz="2300" dirty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解决实际问题的时候，要善于分析实际问题中量与量之间的关系，抓住这些问题中的数量关系，列代数式进行求解</a:t>
            </a:r>
            <a:r>
              <a:rPr lang="zh-CN" sz="2300" dirty="0" smtClean="0">
                <a:solidFill>
                  <a:srgbClr val="0070C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；</a:t>
            </a:r>
            <a:endParaRPr lang="zh-CN" sz="2300" b="0" dirty="0">
              <a:solidFill>
                <a:srgbClr val="0070C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62716" y="986462"/>
            <a:ext cx="3666199" cy="461665"/>
            <a:chOff x="460374" y="864542"/>
            <a:chExt cx="3666199" cy="461665"/>
          </a:xfrm>
        </p:grpSpPr>
        <p:grpSp>
          <p:nvGrpSpPr>
            <p:cNvPr id="12" name="组合 11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635646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zh-CN" sz="24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用代数式可以更简洁、更一般地表示实际问题中的数量关系；</a:t>
            </a:r>
          </a:p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4.</a:t>
            </a:r>
            <a:r>
              <a:rPr lang="zh-CN" altLang="zh-CN" sz="24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列代数式并求代数式的值可以解决很多实际问题</a:t>
            </a:r>
            <a:r>
              <a:rPr lang="en-US" altLang="zh-CN" sz="24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endParaRPr lang="zh-CN" altLang="zh-CN" sz="24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3966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4164" y="1457384"/>
            <a:ext cx="834898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3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问题：甲、乙两地间的公路全长100千米，某人从甲地到乙地每小时走</a:t>
            </a:r>
            <a:r>
              <a:rPr lang="zh-CN" altLang="en-US" sz="23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23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千米，用代数式表示：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3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(1)此人从甲地到乙地需要走______小时；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3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(2)如果每小时多走5千米，此人从甲地到乙地需要走______小时；则此人从甲地到乙地少用</a:t>
            </a:r>
            <a:r>
              <a:rPr lang="zh-CN" altLang="en-US" sz="23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______</a:t>
            </a:r>
            <a:r>
              <a:rPr lang="zh-CN" altLang="en-US" sz="23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小时．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3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（3）若</a:t>
            </a:r>
            <a:r>
              <a:rPr lang="zh-CN" altLang="en-US" sz="23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23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=20千米，则此人加速后，从甲地到乙地少用几小时？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62716" y="986462"/>
            <a:ext cx="3666199" cy="461665"/>
            <a:chOff x="460374" y="864542"/>
            <a:chExt cx="3666199" cy="461665"/>
          </a:xfrm>
        </p:grpSpPr>
        <p:grpSp>
          <p:nvGrpSpPr>
            <p:cNvPr id="18" name="组合 17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活动三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/>
              <p:cNvSpPr txBox="1"/>
              <p:nvPr/>
            </p:nvSpPr>
            <p:spPr>
              <a:xfrm>
                <a:off x="899592" y="1419622"/>
                <a:ext cx="7908290" cy="189834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eaLnBrk="1" latinLnBrk="0" hangingPunct="1">
                  <a:lnSpc>
                    <a:spcPct val="125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分析：本题中涉及到的三个量：路程、速度和时间，它们之间的数量关系是：路程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速度</a:t>
                </a:r>
                <a:r>
                  <a:rPr lang="zh-CN" altLang="en-US" sz="2400" dirty="0">
                    <a:solidFill>
                      <a:srgbClr val="FF0000"/>
                    </a:solidFill>
                    <a:ea typeface="黑体" panose="02010609060101010101" pitchFamily="49" charset="-122"/>
                  </a:rPr>
                  <a:t>×时间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ea typeface="黑体" panose="02010609060101010101" pitchFamily="49" charset="-122"/>
                  </a:rPr>
                  <a:t>，时间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</a:rPr>
                        </m:ctrlPr>
                      </m:fPr>
                      <m:num>
                        <m:r>
                          <a:rPr lang="zh-CN" altLang="en-US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</a:rPr>
                          <m:t>路程</m:t>
                        </m:r>
                      </m:num>
                      <m:den>
                        <m:r>
                          <a:rPr lang="zh-CN" altLang="en-US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</a:rPr>
                          <m:t>速度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ea typeface="黑体" panose="02010609060101010101" pitchFamily="49" charset="-122"/>
                  </a:rPr>
                  <a:t> ，</a:t>
                </a:r>
                <a:r>
                  <a:rPr lang="zh-CN" altLang="en-US" sz="2400" dirty="0">
                    <a:solidFill>
                      <a:srgbClr val="FF0000"/>
                    </a:solidFill>
                    <a:ea typeface="黑体" panose="02010609060101010101" pitchFamily="49" charset="-122"/>
                  </a:rPr>
                  <a:t>利用这些数量关系就可以解决问题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</a:rPr>
                  <a:t>.</a:t>
                </a:r>
              </a:p>
            </p:txBody>
          </p:sp>
        </mc:Choice>
        <mc:Fallback xmlns="">
          <p:sp>
            <p:nvSpPr>
              <p:cNvPr id="27" name="文本框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419622"/>
                <a:ext cx="7908290" cy="1898340"/>
              </a:xfrm>
              <a:prstGeom prst="rect">
                <a:avLst/>
              </a:prstGeom>
              <a:blipFill rotWithShape="1">
                <a:blip r:embed="rId2"/>
                <a:stretch>
                  <a:fillRect l="-1234" t="-1286" r="-925" b="-45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6"/>
              <p:cNvSpPr txBox="1"/>
              <p:nvPr/>
            </p:nvSpPr>
            <p:spPr>
              <a:xfrm>
                <a:off x="897127" y="1023601"/>
                <a:ext cx="7965440" cy="377007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解：(1)此人从甲地到乙地需要走______小时；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(2)如果每小时多走5千米，此人从甲地到乙地需要走______小时；则此人从甲地到乙地少用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________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__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小时</a:t>
                </a: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．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（3）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当</a:t>
                </a:r>
                <a:r>
                  <a:rPr lang="zh-CN" altLang="en-US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m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=20千米时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，</a:t>
                </a:r>
                <a:endParaRPr lang="en-US" altLang="zh-CN" sz="2400" dirty="0" smtClean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100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m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</a:rPr>
                  <a:t>－</a:t>
                </a:r>
                <a:r>
                  <a:rPr lang="en-US" altLang="zh-CN" sz="2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100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m</m:t>
                        </m:r>
                        <m: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100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20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</a:rPr>
                  <a:t>－</a:t>
                </a:r>
                <a:r>
                  <a:rPr lang="en-US" altLang="zh-CN" sz="2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100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20</m:t>
                        </m:r>
                        <m: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=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5</a:t>
                </a:r>
                <a:r>
                  <a:rPr lang="zh-CN" altLang="en-US" sz="2400" dirty="0">
                    <a:solidFill>
                      <a:srgbClr val="FF0000"/>
                    </a:solidFill>
                  </a:rPr>
                  <a:t> － 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4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1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               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答：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此人加速后，从甲地到乙地少用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1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小时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.</a:t>
                </a:r>
              </a:p>
            </p:txBody>
          </p:sp>
        </mc:Choice>
        <mc:Fallback xmlns="">
          <p:sp>
            <p:nvSpPr>
              <p:cNvPr id="2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127" y="1023601"/>
                <a:ext cx="7965440" cy="3770071"/>
              </a:xfrm>
              <a:prstGeom prst="rect">
                <a:avLst/>
              </a:prstGeom>
              <a:blipFill rotWithShape="1">
                <a:blip r:embed="rId2"/>
                <a:stretch>
                  <a:fillRect l="-1148" b="-11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64088" y="793470"/>
                <a:ext cx="792088" cy="787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zh-CN" altLang="en-US" sz="24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zh-CN" altLang="en-US" sz="24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m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793470"/>
                <a:ext cx="792088" cy="7878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3608" y="2017558"/>
                <a:ext cx="792088" cy="671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zh-CN" altLang="en-US" sz="20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zh-CN" altLang="en-US" sz="20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m</m:t>
                          </m:r>
                          <m:r>
                            <a:rPr lang="zh-CN" altLang="en-US" sz="20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＋</m:t>
                          </m:r>
                          <m:r>
                            <m:rPr>
                              <m:nor/>
                            </m:rPr>
                            <a:rPr lang="zh-CN" altLang="en-US" sz="20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017558"/>
                <a:ext cx="792088" cy="6719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43564" y="1959593"/>
                <a:ext cx="1812812" cy="697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100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m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</a:rPr>
                  <a:t>－</a:t>
                </a:r>
                <a:r>
                  <a:rPr lang="en-US" altLang="zh-CN" sz="2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100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m</m:t>
                        </m:r>
                        <m:r>
                          <a:rPr lang="zh-CN" altLang="en-US" sz="2400" i="1" dirty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zh-CN" altLang="en-US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5</m:t>
                        </m:r>
                      </m:den>
                    </m:f>
                  </m:oMath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564" y="1959593"/>
                <a:ext cx="1812812" cy="697499"/>
              </a:xfrm>
              <a:prstGeom prst="rect">
                <a:avLst/>
              </a:prstGeom>
              <a:blipFill rotWithShape="1">
                <a:blip r:embed="rId5"/>
                <a:stretch>
                  <a:fillRect b="-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779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569384" y="1092519"/>
            <a:ext cx="831596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latinLnBrk="0" hangingPunct="1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1.</a:t>
            </a:r>
            <a:r>
              <a:rPr lang="zh-CN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某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企业生产一批电视机，每天生产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m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台，计划生产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天．为适应市场需求，需要提前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天完成，用代数式表示出实际每天要多生产多少台电视机？并求出当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m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100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28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时，每天多生产的电视机的台数．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8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1115616" y="1491630"/>
                <a:ext cx="5616624" cy="612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解：实际每天生产  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a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a</m:t>
                        </m:r>
                        <m:r>
                          <a:rPr lang="zh-CN" altLang="en-US" sz="2400" b="0" i="0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400" dirty="0">
                        <a:solidFill>
                          <a:srgbClr val="FF0000"/>
                        </a:solidFill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2400" i="1" dirty="0">
                        <a:solidFill>
                          <a:srgbClr val="FF0000"/>
                        </a:solidFill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  <a:sym typeface="+mn-ea"/>
                      </a:rPr>
                      <m:t>m</m:t>
                    </m:r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）台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491630"/>
                <a:ext cx="5616624" cy="612155"/>
              </a:xfrm>
              <a:prstGeom prst="rect">
                <a:avLst/>
              </a:prstGeom>
              <a:blipFill rotWithShape="1">
                <a:blip r:embed="rId2"/>
                <a:stretch>
                  <a:fillRect l="-1629" t="-1000" b="-9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/>
              <p:cNvSpPr txBox="1"/>
              <p:nvPr/>
            </p:nvSpPr>
            <p:spPr>
              <a:xfrm>
                <a:off x="1113076" y="2077735"/>
                <a:ext cx="7440295" cy="1898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latinLnBrk="0" hangingPunct="1">
                  <a:lnSpc>
                    <a:spcPct val="200000"/>
                  </a:lnSpc>
                </a:pP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当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m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=100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=28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时，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m</m:t>
                        </m:r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a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a</m:t>
                        </m:r>
                        <m:r>
                          <a:rPr lang="zh-CN" altLang="en-US" sz="2400" dirty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400" dirty="0">
                        <a:solidFill>
                          <a:srgbClr val="FF0000"/>
                        </a:solidFill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2400" i="1" dirty="0">
                        <a:solidFill>
                          <a:srgbClr val="FF0000"/>
                        </a:solidFill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  <a:sym typeface="+mn-ea"/>
                      </a:rPr>
                      <m:t>m</m:t>
                    </m:r>
                    <m:r>
                      <m:rPr>
                        <m:nor/>
                      </m:rPr>
                      <a:rPr lang="en-US" altLang="zh-CN" sz="2400" dirty="0">
                        <a:solidFill>
                          <a:srgbClr val="FF0000"/>
                        </a:solidFill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100</m:t>
                        </m:r>
                        <m: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28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28</m:t>
                        </m:r>
                        <m:r>
                          <a:rPr lang="zh-CN" altLang="en-US" sz="2400" dirty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  <a:sym typeface="+mn-ea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100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dirty="0">
                        <a:solidFill>
                          <a:srgbClr val="FF0000"/>
                        </a:solidFill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12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eaLnBrk="1" latinLnBrk="0" hangingPunct="1">
                  <a:lnSpc>
                    <a:spcPct val="200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所以实际每天多生产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12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台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076" y="2077735"/>
                <a:ext cx="7440295" cy="1898405"/>
              </a:xfrm>
              <a:prstGeom prst="rect">
                <a:avLst/>
              </a:prstGeom>
              <a:blipFill rotWithShape="1">
                <a:blip r:embed="rId3"/>
                <a:stretch>
                  <a:fillRect l="-1311" b="-6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987574"/>
            <a:ext cx="816038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en-US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2.</a:t>
            </a:r>
            <a:r>
              <a:rPr lang="zh-CN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我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国是一个严重缺水的国家，大家都应该加倍珍惜水资源，节约用水．据测试：拧不紧的水龙头每分钟滴出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100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滴水，每滴水约</a:t>
            </a:r>
            <a:r>
              <a:rPr lang="en-US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0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05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毫升．小康同学洗手后，没有把水龙头拧紧，水龙头以测试的速度滴水，当小康离开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分钟后，水龙头滴出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毫升的水．</a:t>
            </a:r>
          </a:p>
          <a:p>
            <a:pPr eaLnBrk="1" latinLnBrk="0" hangingPunct="1">
              <a:lnSpc>
                <a:spcPct val="125000"/>
              </a:lnSpc>
            </a:pP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）用含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的代数式表示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</a:p>
          <a:p>
            <a:pPr eaLnBrk="1" latinLnBrk="0" hangingPunct="1">
              <a:lnSpc>
                <a:spcPct val="125000"/>
              </a:lnSpc>
            </a:pP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）当小康离开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10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分钟后，水龙头滴水多少毫升？</a:t>
            </a:r>
            <a:endParaRPr lang="zh-CN" altLang="zh-CN" sz="2400" b="1" i="0" u="none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latinLnBrk="0" hangingPunct="1">
              <a:lnSpc>
                <a:spcPct val="125000"/>
              </a:lnSpc>
            </a:pP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解：（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</a:t>
            </a:r>
            <a:r>
              <a:rPr lang="en-US" altLang="zh-CN" sz="2400" i="1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．（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50</a:t>
            </a:r>
            <a:r>
              <a:rPr lang="zh-CN" altLang="zh-CN" sz="2400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毫升．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96877" y="985683"/>
            <a:ext cx="822960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3.</a:t>
            </a:r>
            <a:r>
              <a:rPr lang="zh-CN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某种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铂金饰品在甲、乙两个商店销售．甲店标价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477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元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/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克，按标价出售，不优惠．乙店标价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530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元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/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克，但若买的铂金饰品重量超过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克，则超出部分可打八折出售．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）分别写出到甲、乙商店购买该种铂金饰品所需费用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（元）和重量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（克）（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大于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）之间的关系式；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）李阿姨要买一条重量为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克的此种铂金饰品，到哪个商店购买更合算？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4" y="1047137"/>
            <a:ext cx="822960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35000"/>
              </a:lnSpc>
            </a:pP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）分别写出到甲、乙商店购买该种铂金饰品所需</a:t>
            </a:r>
            <a:r>
              <a:rPr lang="zh-CN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费用</a:t>
            </a:r>
            <a:endParaRPr lang="en-US" altLang="zh-CN" sz="2400" dirty="0" smtClean="0">
              <a:solidFill>
                <a:srgbClr val="000000"/>
              </a:solidFill>
              <a:effectLst/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 eaLnBrk="1" latinLnBrk="0" hangingPunct="1">
              <a:lnSpc>
                <a:spcPct val="135000"/>
              </a:lnSpc>
            </a:pPr>
            <a:r>
              <a:rPr lang="en-US" altLang="zh-CN" sz="2400" i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（元）和重量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（克）（</a:t>
            </a:r>
            <a:r>
              <a:rPr lang="en-US" altLang="zh-CN" sz="2400" i="1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大于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）之间的关系式；</a:t>
            </a:r>
          </a:p>
          <a:p>
            <a:pPr eaLnBrk="1" latinLnBrk="0" hangingPunct="1">
              <a:lnSpc>
                <a:spcPct val="135000"/>
              </a:lnSpc>
            </a:pP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）李阿姨要买一条重量为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克的此种铂金饰品，到</a:t>
            </a:r>
            <a:r>
              <a:rPr lang="zh-CN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哪个</a:t>
            </a:r>
            <a:endParaRPr lang="en-US" altLang="zh-CN" sz="2400" dirty="0" smtClean="0">
              <a:solidFill>
                <a:srgbClr val="000000"/>
              </a:solidFill>
              <a:effectLst/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 eaLnBrk="1" latinLnBrk="0" hangingPunct="1">
              <a:lnSpc>
                <a:spcPct val="135000"/>
              </a:lnSpc>
            </a:pPr>
            <a:r>
              <a:rPr lang="zh-CN" altLang="zh-CN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商店</a:t>
            </a:r>
            <a:r>
              <a:rPr lang="zh-CN" altLang="zh-CN" sz="2400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购买更合算？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12912" name="yt_shape_12912"/>
          <p:cNvSpPr txBox="1"/>
          <p:nvPr/>
        </p:nvSpPr>
        <p:spPr>
          <a:xfrm>
            <a:off x="332790" y="3026142"/>
            <a:ext cx="8278495" cy="483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解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：（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400" b="1" i="1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lang="zh-CN" altLang="zh-CN" sz="2400" b="1" i="0" u="none" baseline="-25000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甲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477</a:t>
            </a:r>
            <a:r>
              <a:rPr lang="en-US" altLang="zh-CN" sz="2400" b="1" i="1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i="1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lang="zh-CN" altLang="zh-CN" sz="2400" b="1" i="0" u="none" baseline="-25000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乙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530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530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400" b="1" i="1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ea typeface="Times New Roman" panose="02020603050405020304" pitchFamily="32"/>
                <a:cs typeface="Times New Roman" pitchFamily="18" charset="0"/>
              </a:rPr>
              <a:t>·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80%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．</a:t>
            </a:r>
          </a:p>
        </p:txBody>
      </p:sp>
      <p:sp>
        <p:nvSpPr>
          <p:cNvPr id="12913" name="yt_shape_12913"/>
          <p:cNvSpPr txBox="1"/>
          <p:nvPr/>
        </p:nvSpPr>
        <p:spPr>
          <a:xfrm>
            <a:off x="971600" y="3579862"/>
            <a:ext cx="6441440" cy="10379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当</a:t>
            </a:r>
            <a:r>
              <a:rPr lang="en-US" altLang="zh-CN" sz="2400" b="1" i="1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时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i="1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lang="zh-CN" altLang="zh-CN" sz="2400" b="1" i="0" u="none" baseline="-25000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甲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2385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i="1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lang="zh-CN" altLang="zh-CN" sz="2400" b="1" i="0" u="none" baseline="-25000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乙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＝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2438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．</a:t>
            </a:r>
          </a:p>
          <a:p>
            <a:pPr indent="720090" algn="l">
              <a:lnSpc>
                <a:spcPct val="150000"/>
              </a:lnSpc>
            </a:pP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所以买</a:t>
            </a:r>
            <a:r>
              <a:rPr lang="en-US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克时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ea typeface="楷体" panose="02010609060101010101" charset="-122"/>
                <a:cs typeface="Times New Roman" pitchFamily="18" charset="0"/>
              </a:rPr>
              <a:t>到甲商店购买更合算</a:t>
            </a:r>
            <a:r>
              <a:rPr lang="zh-CN" altLang="zh-CN" sz="2400" b="1" i="0" u="none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12" grpId="0" build="allAtOnce"/>
      <p:bldP spid="12913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01625" y="1059582"/>
            <a:ext cx="8747760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000" b="1" dirty="0">
                <a:latin typeface="楷体" pitchFamily="49" charset="-122"/>
                <a:ea typeface="楷体" pitchFamily="49" charset="-122"/>
              </a:rPr>
              <a:t>1.通过经历列代数式解决问题的过程，进一步理解列代数式和求代数式的值的的实际意义，感受其中的抽象思维和符号意识；</a:t>
            </a:r>
          </a:p>
          <a:p>
            <a:pPr>
              <a:lnSpc>
                <a:spcPct val="150000"/>
              </a:lnSpc>
            </a:pPr>
            <a:r>
              <a:rPr sz="2000" b="1" dirty="0">
                <a:latin typeface="楷体" pitchFamily="49" charset="-122"/>
                <a:ea typeface="楷体" pitchFamily="49" charset="-122"/>
              </a:rPr>
              <a:t>2.通过结合已有知识的认知和实际问题求解的经历，体会实际问题中同类事物中的数量关系可以以公式的形式进行描述，感受用数字、字母、符号等表示的代数式的简洁性、一般性，进一步培养学生的应用意识；</a:t>
            </a:r>
          </a:p>
          <a:p>
            <a:pPr>
              <a:lnSpc>
                <a:spcPct val="150000"/>
              </a:lnSpc>
            </a:pPr>
            <a:r>
              <a:rPr sz="2000" b="1" dirty="0">
                <a:latin typeface="楷体" pitchFamily="49" charset="-122"/>
                <a:ea typeface="楷体" pitchFamily="49" charset="-122"/>
              </a:rPr>
              <a:t>3.通过分析和利用实际问题中的数量关系解决问题的过程，发展学生的阅读理解、总结归纳的能力，进一步提高学生分析问题、解决问题的能力。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/>
        </p:nvSpPr>
        <p:spPr>
          <a:xfrm>
            <a:off x="733354" y="1108935"/>
            <a:ext cx="7974965" cy="36899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5000"/>
              </a:lnSpc>
              <a:buNone/>
            </a:pPr>
            <a:r>
              <a:rPr lang="en-US" altLang="zh-CN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时代</a:t>
            </a:r>
            <a:r>
              <a:rPr lang="zh-CN" altLang="en-US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中学八年级有</a:t>
            </a:r>
            <a:r>
              <a:rPr lang="zh-CN" altLang="en-US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名同学参加植树，平均每人植树3棵；七年级有y名同学参加参加植树，平均每人植树2棵。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zh-CN" altLang="en-US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①该校七、八年级同学共植树多少棵？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zh-CN" altLang="en-US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②如果</a:t>
            </a:r>
            <a:r>
              <a:rPr lang="zh-CN" altLang="en-US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=98,</a:t>
            </a:r>
            <a:r>
              <a:rPr lang="zh-CN" altLang="en-US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=102,那么这个学校七、八年共植树木多少棵？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解：①八年级同学共植树____棵七年级同学共植树____棵，        该校七年级八年级共植树_______ 棵。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②当</a:t>
            </a:r>
            <a:r>
              <a:rPr lang="en-US" altLang="zh-CN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=98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=102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时，3</a:t>
            </a:r>
            <a:r>
              <a:rPr lang="zh-CN" altLang="en-US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+2</a:t>
            </a:r>
            <a:r>
              <a:rPr lang="zh-CN" altLang="en-US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+mn-ea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+mn-ea"/>
              </a:rPr>
              <a:t>×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+mn-ea"/>
              </a:rPr>
              <a:t>98+2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+mn-ea"/>
              </a:rPr>
              <a:t>×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+mn-ea"/>
              </a:rPr>
              <a:t>102=498(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  <a:sym typeface="+mn-ea"/>
              </a:rPr>
              <a:t>棵）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  <a:sym typeface="+mn-ea"/>
            </a:endParaRPr>
          </a:p>
          <a:p>
            <a:pPr marL="0" indent="0">
              <a:buNone/>
            </a:pPr>
            <a:r>
              <a:rPr lang="zh-CN" altLang="en-US" sz="2000" u="sng" dirty="0">
                <a:solidFill>
                  <a:schemeClr val="tx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</a:t>
            </a:r>
            <a:endParaRPr lang="zh-CN" altLang="en-US" sz="2000" u="sng" dirty="0">
              <a:solidFill>
                <a:schemeClr val="tx1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64866" y="3044189"/>
            <a:ext cx="586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031916" y="3044189"/>
            <a:ext cx="504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64866" y="3442968"/>
            <a:ext cx="1111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+2</a:t>
            </a:r>
            <a:r>
              <a:rPr lang="en-US" altLang="zh-CN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/>
        </p:nvSpPr>
        <p:spPr>
          <a:xfrm>
            <a:off x="827584" y="1059582"/>
            <a:ext cx="7677150" cy="153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5000"/>
              </a:lnSpc>
              <a:buNone/>
            </a:pPr>
            <a:r>
              <a:rPr lang="en-US" altLang="zh-CN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2.天泉村去年的小麦产量为</a:t>
            </a:r>
            <a:r>
              <a:rPr lang="en-US" altLang="zh-CN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吨，今年比去年增加了10%，今年的小麦总产量是多少吨？如果去年的小麦总产量是480吨，今年的小麦总产量是多少吨？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7584" y="2593107"/>
            <a:ext cx="6064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解：今年小麦总产量：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1+10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％）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=1.1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,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30834" y="3155082"/>
            <a:ext cx="59042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当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=480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时，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1.1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=1.1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×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480=528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（吨）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30834" y="3729757"/>
            <a:ext cx="5559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答：今年的小麦总产量是</a:t>
            </a:r>
            <a:r>
              <a:rPr lang="en-US" altLang="zh-CN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528</a:t>
            </a:r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吨</a:t>
            </a:r>
            <a:r>
              <a:rPr lang="en-US" altLang="zh-CN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7" name="yt_shape_12967"/>
          <p:cNvSpPr txBox="1"/>
          <p:nvPr/>
        </p:nvSpPr>
        <p:spPr>
          <a:xfrm>
            <a:off x="899592" y="915566"/>
            <a:ext cx="5948045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i="0" u="none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3.</a:t>
            </a:r>
            <a:r>
              <a:rPr lang="zh-CN" altLang="zh-CN" sz="2400" i="0" u="none" dirty="0" smtClean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请</a:t>
            </a:r>
            <a:r>
              <a:rPr lang="zh-CN" altLang="zh-CN" sz="2400" i="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根据图示的对话解答下列问题．</a:t>
            </a:r>
          </a:p>
        </p:txBody>
      </p:sp>
      <p:pic>
        <p:nvPicPr>
          <p:cNvPr id="12968" name="yt_image_129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87907" y="1469286"/>
            <a:ext cx="4002405" cy="144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69" name="yt_image_129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0752" y="2433216"/>
            <a:ext cx="4698365" cy="101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70" name="yt_shape_12970"/>
          <p:cNvSpPr txBox="1"/>
          <p:nvPr/>
        </p:nvSpPr>
        <p:spPr>
          <a:xfrm>
            <a:off x="899592" y="3450486"/>
            <a:ext cx="373634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）求：</a:t>
            </a:r>
            <a:r>
              <a:rPr lang="en-US" altLang="zh-CN" sz="2400" i="1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i="1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i="1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的值．</a:t>
            </a:r>
          </a:p>
        </p:txBody>
      </p:sp>
      <p:sp>
        <p:nvSpPr>
          <p:cNvPr id="6" name="yt_shape_12971"/>
          <p:cNvSpPr txBox="1"/>
          <p:nvPr/>
        </p:nvSpPr>
        <p:spPr>
          <a:xfrm>
            <a:off x="906577" y="3997221"/>
            <a:ext cx="3657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）计算</a:t>
            </a:r>
            <a:r>
              <a:rPr lang="en-US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</a:t>
            </a: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＋</a:t>
            </a:r>
            <a:r>
              <a:rPr lang="en-US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i="1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400" i="1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altLang="zh-CN" sz="2400" u="none" dirty="0">
                <a:solidFill>
                  <a:srgbClr val="00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值．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647700" y="786765"/>
            <a:ext cx="8496300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72" name="yt_shape_12972"/>
          <p:cNvSpPr txBox="1"/>
          <p:nvPr/>
        </p:nvSpPr>
        <p:spPr>
          <a:xfrm>
            <a:off x="1043608" y="1131590"/>
            <a:ext cx="7360989" cy="349018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35000"/>
              </a:lnSpc>
            </a:pP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解：（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∵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的相反数是－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的绝对值是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</a:p>
          <a:p>
            <a:pPr algn="l">
              <a:lnSpc>
                <a:spcPct val="135000"/>
              </a:lnSpc>
            </a:pP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∴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±6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</a:p>
          <a:p>
            <a:pPr algn="l">
              <a:lnSpc>
                <a:spcPct val="135000"/>
              </a:lnSpc>
            </a:pP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∵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＞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</a:p>
          <a:p>
            <a:pPr algn="l">
              <a:lnSpc>
                <a:spcPct val="135000"/>
              </a:lnSpc>
            </a:pP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∴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</a:p>
          <a:p>
            <a:pPr algn="l">
              <a:lnSpc>
                <a:spcPct val="135000"/>
              </a:lnSpc>
            </a:pP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∵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的和是－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9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</a:p>
          <a:p>
            <a:pPr algn="l">
              <a:lnSpc>
                <a:spcPct val="135000"/>
              </a:lnSpc>
            </a:pP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∴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9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－（－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）＝－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9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＋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7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3" name="yt_shape_12973"/>
          <p:cNvSpPr txBox="1"/>
          <p:nvPr/>
        </p:nvSpPr>
        <p:spPr>
          <a:xfrm>
            <a:off x="971600" y="1131590"/>
            <a:ext cx="5544788" cy="323165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）当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时，</a:t>
            </a:r>
          </a:p>
          <a:p>
            <a:pPr algn="l">
              <a:lnSpc>
                <a:spcPct val="150000"/>
              </a:lnSpc>
            </a:pPr>
            <a:r>
              <a:rPr lang="en-US" altLang="zh-CN" sz="2800" u="none" dirty="0" smtClean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7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＋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800" i="1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800" i="1" u="none" dirty="0" smtClean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</a:p>
          <a:p>
            <a:pPr algn="l">
              <a:lnSpc>
                <a:spcPct val="150000"/>
              </a:lnSpc>
            </a:pPr>
            <a:r>
              <a:rPr lang="en-US" altLang="zh-CN" sz="2800" u="none" dirty="0" smtClean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</a:t>
            </a:r>
            <a:r>
              <a:rPr lang="zh-CN" altLang="zh-CN" sz="2800" u="none" dirty="0" smtClean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＋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×（－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）－（－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</a:p>
          <a:p>
            <a:pPr algn="l">
              <a:lnSpc>
                <a:spcPct val="150000"/>
              </a:lnSpc>
            </a:pPr>
            <a:r>
              <a:rPr lang="en-US" altLang="zh-CN" sz="2800" u="none" dirty="0" smtClean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</a:t>
            </a:r>
            <a:r>
              <a:rPr lang="zh-CN" altLang="zh-CN" sz="2800" u="none" dirty="0" smtClean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＋（－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18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）＋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</a:p>
          <a:p>
            <a:pPr algn="l">
              <a:lnSpc>
                <a:spcPct val="150000"/>
              </a:lnSpc>
            </a:pPr>
            <a:r>
              <a:rPr lang="en-US" altLang="zh-CN" sz="2800" u="none" dirty="0" smtClean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</a:t>
            </a:r>
            <a:r>
              <a:rPr lang="zh-CN" altLang="zh-CN" sz="2800" u="none" dirty="0" smtClean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＝－</a:t>
            </a:r>
            <a:r>
              <a:rPr lang="en-US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11</a:t>
            </a:r>
            <a:r>
              <a:rPr lang="zh-CN" altLang="zh-CN" sz="2800" u="none" dirty="0">
                <a:solidFill>
                  <a:srgbClr val="FF0000"/>
                </a:solidFill>
                <a:effectLst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856184" y="915566"/>
                <a:ext cx="7848872" cy="40593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常见的实际问题中的数量关系</a:t>
                </a:r>
              </a:p>
              <a:p>
                <a:pPr>
                  <a:lnSpc>
                    <a:spcPct val="125000"/>
                  </a:lnSpc>
                </a:pP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(1)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行程问题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: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路程</a:t>
                </a:r>
                <a:r>
                  <a:rPr lang="en-US" altLang="zh-CN" sz="2400" i="1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s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、速度</a:t>
                </a:r>
                <a:r>
                  <a:rPr lang="en-US" altLang="zh-CN" sz="2400" i="1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v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、时间</a:t>
                </a:r>
                <a:r>
                  <a:rPr lang="en-US" altLang="zh-CN" sz="2400" i="1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t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之间的关系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: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s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=</a:t>
                </a:r>
                <a:r>
                  <a:rPr lang="en-US" altLang="zh-CN" sz="2400" i="1" dirty="0" err="1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vt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;</a:t>
                </a:r>
              </a:p>
              <a:p>
                <a:pPr>
                  <a:lnSpc>
                    <a:spcPct val="125000"/>
                  </a:lnSpc>
                </a:pP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(2)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销售问题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: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总价</a:t>
                </a:r>
                <a:r>
                  <a:rPr lang="en-US" altLang="zh-CN" sz="2400" i="1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p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、单价</a:t>
                </a:r>
                <a:r>
                  <a:rPr lang="en-US" altLang="zh-CN" sz="2400" i="1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m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、数量</a:t>
                </a:r>
                <a:r>
                  <a:rPr lang="en-US" altLang="zh-CN" sz="2400" i="1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n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之间的关系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: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p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=</a:t>
                </a:r>
                <a:r>
                  <a:rPr lang="en-US" altLang="zh-CN" sz="2400" i="1" dirty="0" err="1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mn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;</a:t>
                </a:r>
              </a:p>
              <a:p>
                <a:pPr>
                  <a:lnSpc>
                    <a:spcPct val="125000"/>
                  </a:lnSpc>
                </a:pP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(3)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图形的面积公式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: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三角形的面积</a:t>
                </a:r>
                <a:r>
                  <a:rPr lang="en-US" altLang="zh-CN" sz="2400" i="1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S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、边长</a:t>
                </a:r>
                <a:r>
                  <a:rPr lang="en-US" altLang="zh-CN" sz="2400" i="1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、边上的高</a:t>
                </a:r>
                <a:r>
                  <a:rPr lang="en-US" altLang="zh-CN" sz="2400" i="1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h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之间的关系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: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S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=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a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2400" i="1" dirty="0" smtClean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h</a:t>
                </a:r>
                <a:r>
                  <a:rPr lang="en-US" altLang="zh-CN" sz="2400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;</a:t>
                </a:r>
              </a:p>
              <a:p>
                <a:pPr>
                  <a:lnSpc>
                    <a:spcPct val="125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圆的面积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S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、半径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r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之间的关系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: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S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=π</a:t>
                </a:r>
                <a:r>
                  <a:rPr lang="en-US" altLang="zh-CN" sz="2400" i="1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r</a:t>
                </a:r>
                <a:r>
                  <a:rPr lang="en-US" altLang="zh-CN" sz="2400" baseline="30000" dirty="0">
                    <a:solidFill>
                      <a:srgbClr val="FF0000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2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;……</a:t>
                </a:r>
                <a:endParaRPr lang="zh-CN" altLang="en-US" sz="2400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  <a:p>
                <a:pPr>
                  <a:lnSpc>
                    <a:spcPct val="125000"/>
                  </a:lnSpc>
                </a:pP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其他诸如工程问题、销售中的利润问题都存在着一定的数量关系</a:t>
                </a:r>
                <a:r>
                  <a:rPr lang="en-US" altLang="zh-CN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,</a:t>
                </a:r>
                <a:r>
                  <a:rPr lang="zh-CN" altLang="en-US" sz="2400" dirty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等等</a:t>
                </a:r>
                <a:r>
                  <a:rPr lang="en-US" altLang="zh-CN" sz="2400" i="1" dirty="0" smtClean="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.</a:t>
                </a:r>
                <a:endParaRPr lang="zh-CN" altLang="en-US" sz="2400" dirty="0">
                  <a:latin typeface="Times New Roman" pitchFamily="18" charset="0"/>
                  <a:ea typeface="黑体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184" y="915566"/>
                <a:ext cx="7848872" cy="4059316"/>
              </a:xfrm>
              <a:prstGeom prst="rect">
                <a:avLst/>
              </a:prstGeom>
              <a:blipFill rotWithShape="1">
                <a:blip r:embed="rId2"/>
                <a:stretch>
                  <a:fillRect l="-1165" t="-601" r="-621" b="-15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238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2067694"/>
            <a:ext cx="7541693" cy="6684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28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28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986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247" y="1288794"/>
            <a:ext cx="8403590" cy="1870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sz="2400" dirty="0">
                <a:solidFill>
                  <a:srgbClr val="FF0000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sz="2400" dirty="0"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会利用实际问题中的数量关系求出代数式的值．</a:t>
            </a:r>
          </a:p>
          <a:p>
            <a:pPr>
              <a:lnSpc>
                <a:spcPct val="170000"/>
              </a:lnSpc>
            </a:pPr>
            <a:r>
              <a:rPr lang="zh-CN" sz="2400" dirty="0">
                <a:solidFill>
                  <a:srgbClr val="FF0000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sz="2400" dirty="0"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能够准确地把握实际问题中同类事物中固有的数量关系，并利用其解决实际问题.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1575" y="987574"/>
            <a:ext cx="8342630" cy="28623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25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问题：李明同学到文具商店为学校美术组的20名同学购买铅笔和橡皮，已知铅笔每支</a:t>
            </a:r>
            <a:r>
              <a:rPr lang="en-US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元，橡皮每块</a:t>
            </a:r>
            <a:r>
              <a:rPr lang="en-US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元，若给每名同学买3支铅笔和2块橡皮，</a:t>
            </a:r>
          </a:p>
          <a:p>
            <a:pPr marL="0" indent="0">
              <a:lnSpc>
                <a:spcPct val="125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（1）用代数式表示李明同学一共需付款______元；</a:t>
            </a:r>
          </a:p>
          <a:p>
            <a:pPr marL="0" indent="0">
              <a:lnSpc>
                <a:spcPct val="125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（2）若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=3元，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=1.5元时，求这次李明购买铅笔和橡皮共需付款多少元？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1575" y="3651870"/>
            <a:ext cx="8086090" cy="1043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分析：本题中涉及到三个量：总价、单价和数量，它们之间的数量关系是：总价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单价×数量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11560" y="1563638"/>
            <a:ext cx="82746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解：（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+2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）当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=3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=1.5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时，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+2</a:t>
            </a:r>
            <a:r>
              <a:rPr lang="en-US" altLang="zh-CN" sz="2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=20×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3×3+2×1.5</a:t>
            </a:r>
            <a:r>
              <a:rPr lang="zh-CN" altLang="en-US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=240.</a:t>
            </a:r>
          </a:p>
        </p:txBody>
      </p:sp>
    </p:spTree>
    <p:extLst>
      <p:ext uri="{BB962C8B-B14F-4D97-AF65-F5344CB8AC3E}">
        <p14:creationId xmlns:p14="http://schemas.microsoft.com/office/powerpoint/2010/main" val="379690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3287231"/>
            <a:ext cx="3629201" cy="144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文本框 20"/>
          <p:cNvSpPr txBox="1"/>
          <p:nvPr/>
        </p:nvSpPr>
        <p:spPr>
          <a:xfrm>
            <a:off x="755576" y="1448127"/>
            <a:ext cx="8227307" cy="23044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25000"/>
              </a:lnSpc>
            </a:pPr>
            <a:r>
              <a:rPr sz="2300" b="0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问题：如图，某学校操场最内侧的跑道由两段直道和两段半圆形的弯道组成，其中直道的长为</a:t>
            </a:r>
            <a:r>
              <a:rPr sz="2300" b="0" i="1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sz="2300" b="0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，半圆形弯道的直径为</a:t>
            </a:r>
            <a:r>
              <a:rPr sz="2300" b="0" i="1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sz="23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25000"/>
              </a:lnSpc>
            </a:pPr>
            <a:r>
              <a:rPr sz="23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（1）用代数式表示这条跑道的周长；</a:t>
            </a:r>
          </a:p>
          <a:p>
            <a:pPr marL="0" indent="0">
              <a:lnSpc>
                <a:spcPct val="125000"/>
              </a:lnSpc>
            </a:pPr>
            <a:r>
              <a:rPr sz="23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（2）当</a:t>
            </a:r>
            <a:r>
              <a:rPr sz="23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sz="23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=67.3m，</a:t>
            </a:r>
            <a:r>
              <a:rPr sz="23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sz="23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=52.6m时，求这条跑道的周长（π取3.14，结果取整数）.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11560" y="3678465"/>
            <a:ext cx="5052971" cy="1198880"/>
          </a:xfrm>
          <a:prstGeom prst="rect">
            <a:avLst/>
          </a:prstGeom>
          <a:noFill/>
          <a:ln w="28575">
            <a:solidFill>
              <a:srgbClr val="4ECE9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分析：跑道的周长是两段直道和两段弯道的长度和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由圆的周长公式可以求出弯道的长度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862716" y="986462"/>
            <a:ext cx="3666199" cy="461665"/>
            <a:chOff x="460374" y="864542"/>
            <a:chExt cx="3666199" cy="461665"/>
          </a:xfrm>
        </p:grpSpPr>
        <p:grpSp>
          <p:nvGrpSpPr>
            <p:cNvPr id="15" name="组合 14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155364"/>
            <a:ext cx="791527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解：(1)两段直道的长为2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；两段弯道组成一个圆，它的直径为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，周长为π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，因此，这条跑道的周长为2a+π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(2)当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=67.3 m，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=52.6m时，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+π</a:t>
            </a:r>
            <a:r>
              <a:rPr lang="zh-CN" alt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=2×67.3+3.14×52.6≈300(m).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因此，这条跑道的周长约为300 m.</a:t>
            </a:r>
          </a:p>
        </p:txBody>
      </p:sp>
      <p:sp>
        <p:nvSpPr>
          <p:cNvPr id="8200" name="AutoShape 8"/>
          <p:cNvSpPr/>
          <p:nvPr/>
        </p:nvSpPr>
        <p:spPr>
          <a:xfrm>
            <a:off x="4860032" y="3078644"/>
            <a:ext cx="3982369" cy="1558582"/>
          </a:xfrm>
          <a:prstGeom prst="cloudCallout">
            <a:avLst>
              <a:gd name="adj1" fmla="val -96252"/>
              <a:gd name="adj2" fmla="val -10134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ctr"/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292080" y="3350570"/>
            <a:ext cx="34905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本题中用到了圆的周长公式</a:t>
            </a:r>
            <a:r>
              <a:rPr lang="en-US" altLang="zh-CN" sz="20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2πr</a:t>
            </a:r>
            <a:r>
              <a:rPr lang="zh-CN" altLang="en-US" sz="20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或</a:t>
            </a:r>
            <a:r>
              <a:rPr lang="en-US" altLang="zh-CN" sz="20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πd</a:t>
            </a:r>
            <a:r>
              <a:rPr lang="zh-CN" altLang="en-US" sz="2000" dirty="0">
                <a:solidFill>
                  <a:schemeClr val="bg1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，圆的面积公式你知道吗？其他图形的呢？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ldLvl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85646" y="1449070"/>
            <a:ext cx="828421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25000"/>
              </a:lnSpc>
            </a:pP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问题：一块三角尺的形状和尺寸如图所示，用代数式表示这块三角尺的面积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S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.若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=10cm，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=17.3cm，</a:t>
            </a:r>
            <a:r>
              <a:rPr lang="zh-CN" sz="2400" b="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r</a:t>
            </a:r>
            <a:r>
              <a:rPr lang="zh-CN" sz="2400" b="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=2cm，求这块三角尺的面积（π取3.14）.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62716" y="3075806"/>
            <a:ext cx="4749014" cy="143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分析：三角尺的面积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三角形的面积－圆的面积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根据三角形、圆的面积公式可以求出三角尺的面积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862716" y="986462"/>
            <a:ext cx="3666199" cy="461665"/>
            <a:chOff x="460374" y="864542"/>
            <a:chExt cx="3666199" cy="461665"/>
          </a:xfrm>
        </p:grpSpPr>
        <p:grpSp>
          <p:nvGrpSpPr>
            <p:cNvPr id="18" name="组合 17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341" y="2643758"/>
            <a:ext cx="3058604" cy="196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文本框 99"/>
              <p:cNvSpPr txBox="1"/>
              <p:nvPr/>
            </p:nvSpPr>
            <p:spPr>
              <a:xfrm>
                <a:off x="961224" y="915566"/>
                <a:ext cx="8284210" cy="38474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sz="2400" b="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解:三角形的面积为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sz="2400" b="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，圆的面积为π</a:t>
                </a:r>
                <a:r>
                  <a:rPr 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r</a:t>
                </a:r>
                <a:r>
                  <a:rPr lang="zh-CN" sz="2400" b="0" baseline="300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，这块</a:t>
                </a: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三角尺的面积(单位：cm</a:t>
                </a:r>
                <a:r>
                  <a:rPr lang="en-US" altLang="zh-CN" sz="2400" b="0" baseline="300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)</a:t>
                </a:r>
                <a:r>
                  <a:rPr lang="en-US" alt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S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－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π</a:t>
                </a:r>
                <a:r>
                  <a:rPr 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r</a:t>
                </a:r>
                <a:r>
                  <a:rPr lang="zh-CN" sz="2400" b="0" baseline="300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当</a:t>
                </a:r>
                <a:r>
                  <a:rPr 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=10cm，</a:t>
                </a:r>
                <a:r>
                  <a:rPr 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=17.3 cm，</a:t>
                </a:r>
                <a:r>
                  <a:rPr 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r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=2cm时，</a:t>
                </a: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en-US" altLang="zh-CN" sz="2400" b="0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S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 dirty="0">
                        <a:solidFill>
                          <a:srgbClr val="FF0000"/>
                        </a:solidFill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×10×17.3-3.14×2</a:t>
                </a:r>
                <a:r>
                  <a:rPr lang="en-US" altLang="zh-CN" sz="2400" b="0" baseline="300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=73.94(cm</a:t>
                </a:r>
                <a:r>
                  <a:rPr lang="en-US" altLang="zh-CN" sz="2400" b="0" baseline="300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).</a:t>
                </a:r>
              </a:p>
              <a:p>
                <a:pPr marL="0" indent="0" eaLnBrk="1" latinLnBrk="0" hangingPunct="1">
                  <a:lnSpc>
                    <a:spcPct val="150000"/>
                  </a:lnSpc>
                </a:pP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因此，这块三角尺的面积是73.94 cm</a:t>
                </a:r>
                <a:r>
                  <a:rPr lang="zh-CN" sz="2400" b="0" baseline="300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sz="2400" b="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00" name="文本框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224" y="915566"/>
                <a:ext cx="8284210" cy="3847400"/>
              </a:xfrm>
              <a:prstGeom prst="rect">
                <a:avLst/>
              </a:prstGeom>
              <a:blipFill rotWithShape="1">
                <a:blip r:embed="rId2"/>
                <a:stretch>
                  <a:fillRect l="-1177" b="-1109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1980</Words>
  <Application>Microsoft Office PowerPoint</Application>
  <PresentationFormat>全屏显示(16:9)</PresentationFormat>
  <Paragraphs>103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Arial</vt:lpstr>
      <vt:lpstr>宋体</vt:lpstr>
      <vt:lpstr>Times New Roman</vt:lpstr>
      <vt:lpstr>Cambria Math</vt:lpstr>
      <vt:lpstr>隶书</vt:lpstr>
      <vt:lpstr>Calibri</vt:lpstr>
      <vt:lpstr>楷体</vt:lpstr>
      <vt:lpstr>黑体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825</cp:revision>
  <dcterms:created xsi:type="dcterms:W3CDTF">2023-10-19T08:02:00Z</dcterms:created>
  <dcterms:modified xsi:type="dcterms:W3CDTF">2024-08-21T08:08:30Z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